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f2d38f52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f2d38f52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f2d38f52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f2d38f52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f2d38f52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2f2d38f52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f2d38f52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f2d38f52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f2d38f52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f2d38f52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f2d38f52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f2d38f52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f2d38f52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f2d38f52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f2d38f52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f2d38f52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e854925f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2e854925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e854925f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e854925f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e854925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e854925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e854925f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2e854925f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e854925f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e854925f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f2d38f5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f2d38f5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f2d38f52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f2d38f5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f2d38f5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f2d38f5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edium.datadriveninvestor.com/tableau-tutorial-for-beginners-43483adf719" TargetMode="External"/><Relationship Id="rId4" Type="http://schemas.openxmlformats.org/officeDocument/2006/relationships/hyperlink" Target="https://help.tableau.com/current/guides/get-started-tutorial/en-us/get-started-tutorial-build.ht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ableau.com/products/public/downloa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c/titanic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</a:t>
            </a:r>
            <a:br>
              <a:rPr lang="en"/>
            </a:br>
            <a:r>
              <a:rPr lang="en" sz="3500"/>
              <a:t>Data </a:t>
            </a:r>
            <a:r>
              <a:rPr lang="en" sz="3300"/>
              <a:t>Exploration</a:t>
            </a:r>
            <a:endParaRPr sz="3300"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677400" y="305310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850" y="1366700"/>
            <a:ext cx="4321800" cy="311348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7773625" y="578250"/>
            <a:ext cx="185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CMP4007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Spring 2023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ctrTitle"/>
          </p:nvPr>
        </p:nvSpPr>
        <p:spPr>
          <a:xfrm>
            <a:off x="653250" y="1322450"/>
            <a:ext cx="5976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 Visualization: histograms (cont.) </a:t>
            </a:r>
            <a:endParaRPr sz="1800"/>
          </a:p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712100" y="1986225"/>
            <a:ext cx="5744100" cy="2920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values can be present in your histogram, to fix this, click on show filter and uncheck ‘NULL’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change the color of histogram through the Marks 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025" y="2045937"/>
            <a:ext cx="2082800" cy="280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850" y="3171650"/>
            <a:ext cx="3299101" cy="18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ctrTitle"/>
          </p:nvPr>
        </p:nvSpPr>
        <p:spPr>
          <a:xfrm>
            <a:off x="653250" y="1322450"/>
            <a:ext cx="5976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 Visualization: Count Plots </a:t>
            </a:r>
            <a:endParaRPr sz="1800"/>
          </a:p>
        </p:txBody>
      </p:sp>
      <p:sp>
        <p:nvSpPr>
          <p:cNvPr id="207" name="Google Shape;207;p27"/>
          <p:cNvSpPr txBox="1"/>
          <p:nvPr>
            <p:ph idx="1" type="subTitle"/>
          </p:nvPr>
        </p:nvSpPr>
        <p:spPr>
          <a:xfrm>
            <a:off x="712100" y="1986225"/>
            <a:ext cx="5744100" cy="2920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categorical data, we can use count plots in a similar way.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you have to remove ‘age’ column from the top pane, and Marks card, then put ‘survived’ instead.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550" y="1827275"/>
            <a:ext cx="2376624" cy="8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075" y="2769350"/>
            <a:ext cx="1601550" cy="21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525" y="3154325"/>
            <a:ext cx="3115900" cy="18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ctrTitle"/>
          </p:nvPr>
        </p:nvSpPr>
        <p:spPr>
          <a:xfrm>
            <a:off x="653250" y="1322450"/>
            <a:ext cx="5976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 Visualization: Bar Chart </a:t>
            </a:r>
            <a:endParaRPr sz="1800"/>
          </a:p>
        </p:txBody>
      </p:sp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712100" y="1986225"/>
            <a:ext cx="5744100" cy="2920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add 2 variables to your chart. Let’s compare between survival rates of males and females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675" y="2460450"/>
            <a:ext cx="3758075" cy="8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050" y="2571750"/>
            <a:ext cx="3044474" cy="25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ctrTitle"/>
          </p:nvPr>
        </p:nvSpPr>
        <p:spPr>
          <a:xfrm>
            <a:off x="653250" y="1322450"/>
            <a:ext cx="5976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 Visualization: Marks Card</a:t>
            </a:r>
            <a:endParaRPr sz="1800"/>
          </a:p>
        </p:txBody>
      </p:sp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712100" y="1986225"/>
            <a:ext cx="5744100" cy="2920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Marks Card contains different visualizations, such as: </a:t>
            </a:r>
            <a:r>
              <a:rPr lang="en"/>
              <a:t>bubble charts, tree maps, box plots,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some of them might be too complex to interpret, so try to explore and use them cautiously.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900" y="1322450"/>
            <a:ext cx="2002575" cy="34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ctrTitle"/>
          </p:nvPr>
        </p:nvSpPr>
        <p:spPr>
          <a:xfrm>
            <a:off x="653250" y="1322450"/>
            <a:ext cx="5976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 Visualization: Multiple Variables</a:t>
            </a:r>
            <a:endParaRPr sz="1800"/>
          </a:p>
        </p:txBody>
      </p:sp>
      <p:sp>
        <p:nvSpPr>
          <p:cNvPr id="231" name="Google Shape;231;p30"/>
          <p:cNvSpPr txBox="1"/>
          <p:nvPr>
            <p:ph idx="1" type="subTitle"/>
          </p:nvPr>
        </p:nvSpPr>
        <p:spPr>
          <a:xfrm>
            <a:off x="712100" y="1986225"/>
            <a:ext cx="5744100" cy="2920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visualize the relation between ‘Age’, ‘Sex’, and ‘Survived.’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075" y="2486450"/>
            <a:ext cx="3388575" cy="6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575" y="2616575"/>
            <a:ext cx="4186124" cy="238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ctrTitle"/>
          </p:nvPr>
        </p:nvSpPr>
        <p:spPr>
          <a:xfrm>
            <a:off x="653250" y="1322450"/>
            <a:ext cx="5976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Tooltips and Annotations</a:t>
            </a:r>
            <a:endParaRPr sz="1800"/>
          </a:p>
        </p:txBody>
      </p:sp>
      <p:sp>
        <p:nvSpPr>
          <p:cNvPr id="239" name="Google Shape;239;p31"/>
          <p:cNvSpPr txBox="1"/>
          <p:nvPr>
            <p:ph idx="1" type="subTitle"/>
          </p:nvPr>
        </p:nvSpPr>
        <p:spPr>
          <a:xfrm>
            <a:off x="712100" y="1986225"/>
            <a:ext cx="5744100" cy="2920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ooltips and annotations can make it easier for people to read your graph.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Tooltips are the details that appear when you hover your pointer over the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 column for which you need to add a tooltip to the Marks 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600" y="3483950"/>
            <a:ext cx="1622900" cy="15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200" y="1931350"/>
            <a:ext cx="2324475" cy="13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ctrTitle"/>
          </p:nvPr>
        </p:nvSpPr>
        <p:spPr>
          <a:xfrm>
            <a:off x="653250" y="1322450"/>
            <a:ext cx="5976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Tooltips and Annotations (cont.)</a:t>
            </a:r>
            <a:endParaRPr sz="1800"/>
          </a:p>
        </p:txBody>
      </p:sp>
      <p:sp>
        <p:nvSpPr>
          <p:cNvPr id="247" name="Google Shape;247;p32"/>
          <p:cNvSpPr txBox="1"/>
          <p:nvPr>
            <p:ph idx="1" type="subTitle"/>
          </p:nvPr>
        </p:nvSpPr>
        <p:spPr>
          <a:xfrm>
            <a:off x="712100" y="1986225"/>
            <a:ext cx="5744100" cy="2920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are persistent tips, mostly used with maps to draw attention to some areas.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click on the chart → annotate → mark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remove marks you  don’t need, then click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925" y="2502350"/>
            <a:ext cx="2335064" cy="20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300" y="3614048"/>
            <a:ext cx="2282226" cy="14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ctrTitle"/>
          </p:nvPr>
        </p:nvSpPr>
        <p:spPr>
          <a:xfrm>
            <a:off x="653250" y="1322450"/>
            <a:ext cx="5976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Source:</a:t>
            </a:r>
            <a:endParaRPr sz="1800"/>
          </a:p>
        </p:txBody>
      </p:sp>
      <p:sp>
        <p:nvSpPr>
          <p:cNvPr id="255" name="Google Shape;255;p33"/>
          <p:cNvSpPr txBox="1"/>
          <p:nvPr>
            <p:ph idx="1" type="subTitle"/>
          </p:nvPr>
        </p:nvSpPr>
        <p:spPr>
          <a:xfrm>
            <a:off x="712100" y="1986225"/>
            <a:ext cx="5744100" cy="292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https://medium.datadriveninvestor.com/tableau-tutorial-for-beginners-43483adf719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Additional resources:</a:t>
            </a:r>
            <a:endParaRPr b="1" sz="2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"/>
              <a:buAutoNum type="arabicPeriod"/>
            </a:pPr>
            <a:r>
              <a:rPr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https://help.tableau.com/current/guides/get-started-tutorial/en-us/get-started-tutorial-build.htm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ctrTitle"/>
          </p:nvPr>
        </p:nvSpPr>
        <p:spPr>
          <a:xfrm>
            <a:off x="729450" y="1322450"/>
            <a:ext cx="28905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 sz="3300"/>
          </a:p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729450" y="2159700"/>
            <a:ext cx="3787800" cy="26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What’s Tableau?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Download and connect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analysis with Tableau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Visualizations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Histograms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Bar chart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Marks card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Tooltips and annotations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7773625" y="578250"/>
            <a:ext cx="185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ctrTitle"/>
          </p:nvPr>
        </p:nvSpPr>
        <p:spPr>
          <a:xfrm>
            <a:off x="653250" y="1322450"/>
            <a:ext cx="4269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What’s Tableau?</a:t>
            </a:r>
            <a:endParaRPr sz="1800"/>
          </a:p>
        </p:txBody>
      </p:sp>
      <p:sp>
        <p:nvSpPr>
          <p:cNvPr id="151" name="Google Shape;151;p19"/>
          <p:cNvSpPr txBox="1"/>
          <p:nvPr>
            <p:ph idx="1" type="subTitle"/>
          </p:nvPr>
        </p:nvSpPr>
        <p:spPr>
          <a:xfrm>
            <a:off x="712100" y="1986225"/>
            <a:ext cx="6750300" cy="26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powerful data visualization tool used in the Business Intelligence industry. It helps simplify raw data into an easily understandable format.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Tableau you can: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create powerful visualizations fast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make use of almost every kind of charts </a:t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make interactive dashboards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ctrTitle"/>
          </p:nvPr>
        </p:nvSpPr>
        <p:spPr>
          <a:xfrm>
            <a:off x="653250" y="1322450"/>
            <a:ext cx="4269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Download</a:t>
            </a:r>
            <a:r>
              <a:rPr lang="en" sz="2500"/>
              <a:t> Tableau</a:t>
            </a:r>
            <a:endParaRPr sz="1800"/>
          </a:p>
        </p:txBody>
      </p:sp>
      <p:sp>
        <p:nvSpPr>
          <p:cNvPr id="157" name="Google Shape;157;p20"/>
          <p:cNvSpPr txBox="1"/>
          <p:nvPr>
            <p:ph idx="1" type="subTitle"/>
          </p:nvPr>
        </p:nvSpPr>
        <p:spPr>
          <a:xfrm>
            <a:off x="712100" y="1986225"/>
            <a:ext cx="6750300" cy="26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public can be found through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https://www.tableau.com/products/public/download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a free version of the Tableau Software that allows you to use most of the software functions. You can connect to CSV files, Excel spreadsheets, and text documents.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you will not be able to save your work locally on your computer. You will have to save and access it from Tableau Public.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ctrTitle"/>
          </p:nvPr>
        </p:nvSpPr>
        <p:spPr>
          <a:xfrm>
            <a:off x="653250" y="1322450"/>
            <a:ext cx="4269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Case Study</a:t>
            </a:r>
            <a:endParaRPr sz="1800"/>
          </a:p>
        </p:txBody>
      </p:sp>
      <p:sp>
        <p:nvSpPr>
          <p:cNvPr id="163" name="Google Shape;163;p21"/>
          <p:cNvSpPr txBox="1"/>
          <p:nvPr>
            <p:ph idx="1" type="subTitle"/>
          </p:nvPr>
        </p:nvSpPr>
        <p:spPr>
          <a:xfrm>
            <a:off x="712100" y="1986225"/>
            <a:ext cx="6750300" cy="2625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set we will be using in this tutorial is </a:t>
            </a:r>
            <a:r>
              <a:rPr lang="en" sz="1500" u="sng">
                <a:solidFill>
                  <a:schemeClr val="hlink"/>
                </a:solidFill>
                <a:highlight>
                  <a:schemeClr val="lt2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Kaggle’s Titanic Dataset</a:t>
            </a:r>
            <a:r>
              <a:rPr lang="en">
                <a:highlight>
                  <a:schemeClr val="lt2"/>
                </a:highlight>
              </a:rPr>
              <a:t>. </a:t>
            </a:r>
            <a:r>
              <a:rPr lang="en"/>
              <a:t>Download the train.csv file, and save it as an Excel workbook.</a:t>
            </a:r>
            <a:br>
              <a:rPr lang="en"/>
            </a:br>
            <a:endParaRPr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375" y="2608900"/>
            <a:ext cx="5750650" cy="23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ctrTitle"/>
          </p:nvPr>
        </p:nvSpPr>
        <p:spPr>
          <a:xfrm>
            <a:off x="653250" y="1322450"/>
            <a:ext cx="4269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Case Study (cont.)</a:t>
            </a:r>
            <a:endParaRPr sz="1800"/>
          </a:p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712100" y="1986225"/>
            <a:ext cx="6750300" cy="2625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answer through Tableau: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many people survived the Titanic?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Which gender was more likely to survive the Titanic?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Did the class the passenger was in have any impact on their survival?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Were younger people more likely to survive the Titanic?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Were passengers who paid higher fares more likely to survive the Titanic?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ctrTitle"/>
          </p:nvPr>
        </p:nvSpPr>
        <p:spPr>
          <a:xfrm>
            <a:off x="653250" y="1322450"/>
            <a:ext cx="4269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Connect Data Source</a:t>
            </a:r>
            <a:endParaRPr sz="1800"/>
          </a:p>
        </p:txBody>
      </p:sp>
      <p:sp>
        <p:nvSpPr>
          <p:cNvPr id="176" name="Google Shape;176;p23"/>
          <p:cNvSpPr txBox="1"/>
          <p:nvPr>
            <p:ph idx="1" type="subTitle"/>
          </p:nvPr>
        </p:nvSpPr>
        <p:spPr>
          <a:xfrm>
            <a:off x="712100" y="1986225"/>
            <a:ext cx="6750300" cy="2625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installation, open Tableau to find this pane, select MS Excel and browse to the dataset you just downloaded. This window indicates successful load of data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723" y="1849950"/>
            <a:ext cx="1638100" cy="237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50" y="2946150"/>
            <a:ext cx="6288601" cy="20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ctrTitle"/>
          </p:nvPr>
        </p:nvSpPr>
        <p:spPr>
          <a:xfrm>
            <a:off x="653250" y="1322450"/>
            <a:ext cx="4269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 Analysis</a:t>
            </a:r>
            <a:endParaRPr sz="1800"/>
          </a:p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712100" y="1986225"/>
            <a:ext cx="6750300" cy="2920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you load the data, you will see this pane on the left side of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</a:t>
            </a:r>
            <a:r>
              <a:rPr lang="en"/>
              <a:t>classifies data according to: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type: string, DateTime, Decimal, etc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Measures vs Dimensions: quantitative vs qualitative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above the horizontal line are classified as dimensions, others are measures.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 can misclassify some columns (as Pclass and survived), you need to drag and drop them to the correct group.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200" y="1733575"/>
            <a:ext cx="1655350" cy="33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ctrTitle"/>
          </p:nvPr>
        </p:nvSpPr>
        <p:spPr>
          <a:xfrm>
            <a:off x="653250" y="1322450"/>
            <a:ext cx="48921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 Visualization: histograms</a:t>
            </a:r>
            <a:endParaRPr sz="1800"/>
          </a:p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712100" y="1986225"/>
            <a:ext cx="6750300" cy="2920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draw a histogram to the ‘age’ column, you’ll be prompted to choose a bin size. Then to visualize, drag the age and CNT variables to the top pane 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850" y="2625250"/>
            <a:ext cx="2631575" cy="23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50" y="2769350"/>
            <a:ext cx="4981575" cy="10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